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19"/>
  </p:notesMasterIdLst>
  <p:sldIdLst>
    <p:sldId id="285" r:id="rId4"/>
    <p:sldId id="287" r:id="rId5"/>
    <p:sldId id="288" r:id="rId6"/>
    <p:sldId id="316" r:id="rId7"/>
    <p:sldId id="289" r:id="rId8"/>
    <p:sldId id="290" r:id="rId9"/>
    <p:sldId id="293" r:id="rId10"/>
    <p:sldId id="318" r:id="rId11"/>
    <p:sldId id="297" r:id="rId12"/>
    <p:sldId id="313" r:id="rId13"/>
    <p:sldId id="303" r:id="rId14"/>
    <p:sldId id="304" r:id="rId15"/>
    <p:sldId id="305" r:id="rId16"/>
    <p:sldId id="306" r:id="rId17"/>
    <p:sldId id="30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58A6E-15D6-41FA-B933-E6A6866CC59D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BD053-E6BB-4484-894C-19FB5D994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2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E1D05BC-0AD2-4C1B-B638-A69FF2F39F7A}" type="slidenum"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4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48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845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555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5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4689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4689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56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48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845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17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06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66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6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71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0925"/>
            <a:ext cx="3886200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0925"/>
            <a:ext cx="3886200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86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7027"/>
            <a:ext cx="7886700" cy="6127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4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925637"/>
            <a:ext cx="3868340" cy="3090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334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1925637"/>
            <a:ext cx="3887391" cy="3090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56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17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751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458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82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365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96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4571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445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18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4689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4689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41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48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845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74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13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66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6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19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0925"/>
            <a:ext cx="3886200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0925"/>
            <a:ext cx="3886200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14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7027"/>
            <a:ext cx="7886700" cy="6127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4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925637"/>
            <a:ext cx="3868340" cy="3090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334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1925637"/>
            <a:ext cx="3887391" cy="3090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40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216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13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66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6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5701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458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82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8215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4571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5560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029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4689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4689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5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0925"/>
            <a:ext cx="3886200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0925"/>
            <a:ext cx="3886200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5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7027"/>
            <a:ext cx="7886700" cy="6127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4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925637"/>
            <a:ext cx="3868340" cy="3090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334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1925637"/>
            <a:ext cx="3887391" cy="3090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9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0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458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82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22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4571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920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"/>
            <a:ext cx="9144000" cy="5837680"/>
          </a:xfrm>
          <a:prstGeom prst="rect">
            <a:avLst/>
          </a:prstGeom>
          <a:solidFill>
            <a:srgbClr val="EC1C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813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5701"/>
            <a:ext cx="7886700" cy="382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 descr="PPT PAGES.pdf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7" b="15494"/>
          <a:stretch/>
        </p:blipFill>
        <p:spPr>
          <a:xfrm>
            <a:off x="0" y="5789553"/>
            <a:ext cx="9144000" cy="4869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5" y="6355925"/>
            <a:ext cx="1858641" cy="4446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047" y="6009328"/>
            <a:ext cx="2063621" cy="859842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6119881" y="6355925"/>
            <a:ext cx="1556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Georgia" panose="02040502050405020303" pitchFamily="18" charset="0"/>
              </a:rPr>
              <a:t>INTERNAL</a:t>
            </a:r>
            <a:endParaRPr lang="en-GB" sz="1200" b="1" dirty="0">
              <a:latin typeface="Georgia" panose="02040502050405020303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638FD2-4E88-0C42-AEAE-7025ADA1401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821" y="6192920"/>
            <a:ext cx="745299" cy="65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813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5701"/>
            <a:ext cx="7886700" cy="4730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3" name="Picture 12" descr="PPT PAGES.pdf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7" b="15494"/>
          <a:stretch/>
        </p:blipFill>
        <p:spPr>
          <a:xfrm>
            <a:off x="0" y="5862283"/>
            <a:ext cx="9144000" cy="402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5" y="6355925"/>
            <a:ext cx="1858641" cy="4446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047" y="6009328"/>
            <a:ext cx="2063621" cy="85984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101492" y="6355925"/>
            <a:ext cx="1593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Georgia" panose="02040502050405020303" pitchFamily="18" charset="0"/>
              </a:rPr>
              <a:t>INTERNAL</a:t>
            </a:r>
            <a:endParaRPr lang="en-GB" sz="1200" b="1" dirty="0" smtClean="0">
              <a:latin typeface="Georgia" panose="02040502050405020303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DABE9BB-9354-D542-96E7-1FFF4931C28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821" y="6192920"/>
            <a:ext cx="745299" cy="65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5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"/>
            <a:ext cx="9144000" cy="578478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813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5701"/>
            <a:ext cx="7886700" cy="382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PPT PAGES.pdf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7" b="15494"/>
          <a:stretch/>
        </p:blipFill>
        <p:spPr>
          <a:xfrm>
            <a:off x="-23143" y="5736655"/>
            <a:ext cx="9144000" cy="485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5" y="6355925"/>
            <a:ext cx="1858641" cy="4446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047" y="6009328"/>
            <a:ext cx="2063621" cy="85984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116266" y="6355925"/>
            <a:ext cx="1563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Georgia" panose="02040502050405020303" pitchFamily="18" charset="0"/>
              </a:rPr>
              <a:t>INTERNAL</a:t>
            </a:r>
            <a:endParaRPr lang="en-GB" sz="1200" b="1" dirty="0" smtClean="0">
              <a:latin typeface="Georgia" panose="02040502050405020303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865DB3-4DBC-E541-B3CD-87E5CC968FB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821" y="6192920"/>
            <a:ext cx="745299" cy="65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ax.go.ke/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793569" y="1332411"/>
            <a:ext cx="7715250" cy="3232785"/>
          </a:xfrm>
          <a:prstGeom prst="rect">
            <a:avLst/>
          </a:prstGeom>
          <a:solidFill>
            <a:schemeClr val="tx1"/>
          </a:solidFill>
          <a:ln w="107950"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POLICY AND TAX ADVISORY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altLang="en-US" sz="2500" b="1" dirty="0" smtClean="0"/>
              <a:t>Tax Exemptions for Persons Living with Disabilities</a:t>
            </a:r>
            <a:endParaRPr lang="en-US" altLang="en-US" sz="2500" b="1" dirty="0"/>
          </a:p>
          <a:p>
            <a:r>
              <a:rPr lang="en-GB" altLang="en-US" sz="2400" b="1" dirty="0">
                <a:solidFill>
                  <a:schemeClr val="tx1"/>
                </a:solidFill>
              </a:rPr>
              <a:t>TAXATION OVERVIEW</a:t>
            </a:r>
          </a:p>
          <a:p>
            <a:r>
              <a:rPr lang="en-GB" altLang="en-US" sz="2400" b="1" dirty="0">
                <a:solidFill>
                  <a:srgbClr val="020230"/>
                </a:solidFill>
              </a:rPr>
              <a:t/>
            </a:r>
            <a:br>
              <a:rPr lang="en-GB" altLang="en-US" sz="2400" b="1" dirty="0">
                <a:solidFill>
                  <a:srgbClr val="020230"/>
                </a:solidFill>
              </a:rPr>
            </a:br>
            <a:r>
              <a:rPr lang="en-GB" altLang="en-US" sz="2400" b="1" dirty="0"/>
              <a:t>PRESENTED BY:</a:t>
            </a:r>
          </a:p>
          <a:p>
            <a:r>
              <a:rPr lang="en-GB" altLang="en-US" sz="2400" b="1" dirty="0">
                <a:solidFill>
                  <a:schemeClr val="accent2"/>
                </a:solidFill>
              </a:rPr>
              <a:t/>
            </a:r>
            <a:br>
              <a:rPr lang="en-GB" altLang="en-US" sz="2400" b="1" dirty="0">
                <a:solidFill>
                  <a:schemeClr val="accent2"/>
                </a:solidFill>
              </a:rPr>
            </a:br>
            <a:r>
              <a:rPr lang="en-GB" altLang="en-US" sz="2400" b="1" dirty="0">
                <a:solidFill>
                  <a:schemeClr val="accent2"/>
                </a:solidFill>
              </a:rPr>
              <a:t/>
            </a:r>
            <a:br>
              <a:rPr lang="en-GB" altLang="en-US" sz="2400" b="1" dirty="0">
                <a:solidFill>
                  <a:schemeClr val="accent2"/>
                </a:solidFill>
              </a:rPr>
            </a:br>
            <a:r>
              <a:rPr lang="en-GB" altLang="en-US" sz="2400" b="1" dirty="0" smtClean="0"/>
              <a:t>J T KARIUKI</a:t>
            </a:r>
            <a:endParaRPr lang="en-GB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88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327377" y="79022"/>
            <a:ext cx="8208433" cy="10966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alt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COMPUTATION OF INCOME </a:t>
            </a:r>
            <a:r>
              <a:rPr lang="en-GB" alt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TAX</a:t>
            </a:r>
            <a:br>
              <a:rPr lang="en-GB" alt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endParaRPr lang="en-US" altLang="en-US" sz="2400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 bwMode="auto">
          <a:xfrm>
            <a:off x="237066" y="1436512"/>
            <a:ext cx="8754533" cy="465948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552450" indent="-457200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6" y="1436512"/>
            <a:ext cx="8874033" cy="45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7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98021" y="342048"/>
            <a:ext cx="7886700" cy="8136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altLang="en-US" sz="2400" b="1" dirty="0" smtClean="0">
                <a:solidFill>
                  <a:srgbClr val="FF0000"/>
                </a:solidFill>
              </a:rPr>
              <a:t>SELF – ASSESSMENT RETURN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This is a form in which a taxpayer is required to declare his income and compute taxes payable at the end of each calendar year.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The </a:t>
            </a:r>
            <a:r>
              <a:rPr lang="en-US" sz="2400" dirty="0" smtClean="0"/>
              <a:t>Self Assessment Return should be completed and submitted to the Domestic Taxes Department through the online platform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/>
              <a:t>Tax</a:t>
            </a:r>
            <a:r>
              <a:rPr lang="en-US" sz="2400" dirty="0"/>
              <a:t> </a:t>
            </a:r>
            <a:r>
              <a:rPr lang="en-US" sz="2400" dirty="0" smtClean="0"/>
              <a:t>on or before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June of the subsequent year to the Year o Income being declared.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sz="2400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69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en-US" sz="26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INDIVIDUAL (EMPLOYEES AND SOLE PROPRIETORSHIPS) </a:t>
            </a:r>
            <a:endParaRPr lang="en-GB" altLang="en-US" sz="2600" dirty="0" smtClean="0">
              <a:solidFill>
                <a:srgbClr val="FF0000"/>
              </a:solidFill>
              <a:latin typeface="Rockwell" panose="02060603020205020403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229600" cy="4983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bg2"/>
              </a:buClr>
            </a:pPr>
            <a:r>
              <a:rPr lang="en-US" altLang="en-US" sz="1800" dirty="0" smtClean="0">
                <a:solidFill>
                  <a:schemeClr val="tx1"/>
                </a:solidFill>
              </a:rPr>
              <a:t>The return of income and accounts for any year of income should be submitted between 1</a:t>
            </a:r>
            <a:r>
              <a:rPr lang="en-US" altLang="en-US" sz="18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en-US" sz="1800" dirty="0" smtClean="0">
                <a:solidFill>
                  <a:schemeClr val="tx1"/>
                </a:solidFill>
              </a:rPr>
              <a:t> January and 30th June of the following year. </a:t>
            </a:r>
          </a:p>
          <a:p>
            <a:pPr>
              <a:buClr>
                <a:schemeClr val="bg2"/>
              </a:buClr>
            </a:pPr>
            <a:r>
              <a:rPr lang="en-US" altLang="en-US" sz="1800" dirty="0" smtClean="0">
                <a:solidFill>
                  <a:schemeClr val="tx1"/>
                </a:solidFill>
              </a:rPr>
              <a:t>For example, the return of Income and Accounts for 2019 was due on or before 30th June 2020, and the current return  for 2020 on or before 30</a:t>
            </a:r>
            <a:r>
              <a:rPr lang="en-US" alt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sz="1800" dirty="0" smtClean="0">
                <a:solidFill>
                  <a:schemeClr val="tx1"/>
                </a:solidFill>
              </a:rPr>
              <a:t> June 2021.</a:t>
            </a:r>
          </a:p>
          <a:p>
            <a:pPr lvl="1">
              <a:buClr>
                <a:schemeClr val="bg2"/>
              </a:buClr>
              <a:buFont typeface="Symbol" panose="05050102010706020507" pitchFamily="18" charset="2"/>
              <a:buNone/>
            </a:pPr>
            <a:r>
              <a:rPr lang="en-US" altLang="en-US" sz="1800" b="1" dirty="0" smtClean="0">
                <a:solidFill>
                  <a:schemeClr val="tx1"/>
                </a:solidFill>
              </a:rPr>
              <a:t>Note:</a:t>
            </a:r>
          </a:p>
          <a:p>
            <a:pPr lvl="1">
              <a:buClr>
                <a:schemeClr val="bg2"/>
              </a:buClr>
              <a:buFont typeface="Symbol" panose="05050102010706020507" pitchFamily="18" charset="2"/>
              <a:buNone/>
            </a:pPr>
            <a:r>
              <a:rPr lang="en-US" altLang="en-US" sz="1800" dirty="0" smtClean="0">
                <a:solidFill>
                  <a:schemeClr val="tx1"/>
                </a:solidFill>
              </a:rPr>
              <a:t>A valid certificate  of exemption is mandatory while</a:t>
            </a:r>
          </a:p>
          <a:p>
            <a:pPr lvl="1">
              <a:buClr>
                <a:schemeClr val="bg2"/>
              </a:buClr>
              <a:buFont typeface="Symbol" panose="05050102010706020507" pitchFamily="18" charset="2"/>
              <a:buNone/>
            </a:pPr>
            <a:r>
              <a:rPr lang="en-US" altLang="en-US" sz="1800" dirty="0" smtClean="0">
                <a:solidFill>
                  <a:schemeClr val="tx1"/>
                </a:solidFill>
              </a:rPr>
              <a:t>filing the annual return to enable the system to</a:t>
            </a:r>
          </a:p>
          <a:p>
            <a:pPr lvl="1">
              <a:buClr>
                <a:schemeClr val="bg2"/>
              </a:buClr>
              <a:buFont typeface="Symbol" panose="05050102010706020507" pitchFamily="18" charset="2"/>
              <a:buNone/>
            </a:pPr>
            <a:r>
              <a:rPr lang="en-US" altLang="en-US" sz="1800" dirty="0" smtClean="0">
                <a:solidFill>
                  <a:schemeClr val="tx1"/>
                </a:solidFill>
              </a:rPr>
              <a:t>calculate the tax exempt amount</a:t>
            </a:r>
          </a:p>
          <a:p>
            <a:pPr lvl="1">
              <a:buClr>
                <a:schemeClr val="bg2"/>
              </a:buClr>
              <a:buFont typeface="Symbol" panose="05050102010706020507" pitchFamily="18" charset="2"/>
              <a:buNone/>
            </a:pPr>
            <a:endParaRPr lang="en-GB" altLang="en-US" dirty="0" smtClean="0">
              <a:latin typeface="Rockwell" panose="02060603020205020403" pitchFamily="18" charset="0"/>
            </a:endParaRPr>
          </a:p>
          <a:p>
            <a:pPr lvl="1">
              <a:buClr>
                <a:schemeClr val="bg2"/>
              </a:buClr>
              <a:buFont typeface="Symbol" panose="05050102010706020507" pitchFamily="18" charset="2"/>
              <a:buNone/>
            </a:pPr>
            <a:endParaRPr lang="en-GB" altLang="en-US" dirty="0" smtClean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8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Requirements for Tax Compliance Certificate 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263"/>
            <a:ext cx="8229600" cy="5168900"/>
          </a:xfrm>
        </p:spPr>
        <p:txBody>
          <a:bodyPr/>
          <a:lstStyle/>
          <a:p>
            <a:pPr marL="639763" indent="-51435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	</a:t>
            </a:r>
            <a:r>
              <a:rPr lang="en-GB" sz="1800" dirty="0" smtClean="0"/>
              <a:t>All persons living with disability will be required to have a tax compliance certificate before they are issued with the exemption certificates. They must be compliant in:</a:t>
            </a:r>
          </a:p>
          <a:p>
            <a:pPr marL="1031875" lvl="1" indent="-5143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1800" dirty="0" smtClean="0"/>
              <a:t>Filing of tax returns on or before due date for all applicable tax obligations.</a:t>
            </a:r>
          </a:p>
          <a:p>
            <a:pPr marL="1031875" lvl="1" indent="-5143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1800" dirty="0" smtClean="0"/>
              <a:t>Payment of tax on or before the due date.</a:t>
            </a:r>
          </a:p>
          <a:p>
            <a:pPr marL="1031875" lvl="1" indent="-5143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1800" dirty="0" smtClean="0"/>
              <a:t>Clearance of all outstanding tax debt.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8299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REQUIREMENTS FOR TAX COMPLIANCE CERTIFICATE CONT’D</a:t>
            </a:r>
            <a:r>
              <a:rPr lang="en-US" altLang="en-US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………</a:t>
            </a:r>
            <a:endParaRPr lang="en-GB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 bwMode="auto">
          <a:xfrm>
            <a:off x="0" y="1249680"/>
            <a:ext cx="8804366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31875" lvl="1" indent="-514350">
              <a:lnSpc>
                <a:spcPct val="100000"/>
              </a:lnSpc>
              <a:spcAft>
                <a:spcPts val="4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Application for TCC is done through </a:t>
            </a:r>
            <a:r>
              <a:rPr lang="en-US" altLang="en-US" sz="2400" i="1" dirty="0" err="1" smtClean="0"/>
              <a:t>i</a:t>
            </a:r>
            <a:r>
              <a:rPr lang="en-US" altLang="en-US" sz="2400" i="1" dirty="0" smtClean="0"/>
              <a:t> </a:t>
            </a:r>
            <a:r>
              <a:rPr lang="en-US" altLang="en-US" sz="2400" dirty="0" smtClean="0"/>
              <a:t>Tax platform.</a:t>
            </a:r>
          </a:p>
          <a:p>
            <a:pPr marL="1031875" lvl="1" indent="-514350">
              <a:lnSpc>
                <a:spcPct val="100000"/>
              </a:lnSpc>
              <a:spcAft>
                <a:spcPts val="4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Visit our website on </a:t>
            </a:r>
            <a:r>
              <a:rPr lang="en-US" altLang="en-US" sz="2400" dirty="0" smtClean="0">
                <a:hlinkClick r:id="rId2"/>
              </a:rPr>
              <a:t>www.itax.go.ke</a:t>
            </a:r>
            <a:endParaRPr lang="en-US" altLang="en-US" sz="2400" dirty="0" smtClean="0"/>
          </a:p>
          <a:p>
            <a:pPr marL="1031875" lvl="1" indent="-514350">
              <a:lnSpc>
                <a:spcPct val="100000"/>
              </a:lnSpc>
              <a:spcAft>
                <a:spcPts val="4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Log in with your profile and click on apply for tax compliance certificate on the extreme top right corner of your profile</a:t>
            </a:r>
          </a:p>
          <a:p>
            <a:pPr marL="1031875" lvl="1" indent="-514350">
              <a:lnSpc>
                <a:spcPct val="100000"/>
              </a:lnSpc>
              <a:spcAft>
                <a:spcPts val="4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File the online application form and click submit</a:t>
            </a:r>
          </a:p>
          <a:p>
            <a:pPr marL="1031875" lvl="1" indent="-514350">
              <a:lnSpc>
                <a:spcPct val="100000"/>
              </a:lnSpc>
              <a:spcAft>
                <a:spcPts val="400"/>
              </a:spcAft>
              <a:buSzPct val="100000"/>
              <a:buFont typeface="Wingdings" panose="05000000000000000000" pitchFamily="2" charset="2"/>
              <a:buChar char="v"/>
            </a:pPr>
            <a:endParaRPr lang="en-US" altLang="en-US" sz="2400" dirty="0" smtClean="0"/>
          </a:p>
          <a:p>
            <a:pPr marL="1031875" lvl="1" indent="-514350">
              <a:lnSpc>
                <a:spcPct val="100000"/>
              </a:lnSpc>
              <a:spcAft>
                <a:spcPts val="4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TCC will be sent to taxpayer’s email address.</a:t>
            </a:r>
          </a:p>
          <a:p>
            <a:pPr marL="1031875" lvl="1" indent="-514350">
              <a:lnSpc>
                <a:spcPct val="100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None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420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7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FF0000"/>
                </a:solidFill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</a:rPr>
            </a:br>
            <a:r>
              <a:rPr lang="en-US" altLang="en-US" b="1" dirty="0" smtClean="0">
                <a:solidFill>
                  <a:srgbClr val="FF0000"/>
                </a:solidFill>
              </a:rPr>
              <a:t>THE END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b="1" dirty="0" smtClean="0"/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b="1" dirty="0" smtClean="0"/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b="1" dirty="0" smtClean="0"/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b="1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800" b="1" dirty="0" smtClean="0"/>
              <a:t>THANK YOU 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b="1" dirty="0" smtClean="0"/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b="1" dirty="0" smtClean="0"/>
          </a:p>
          <a:p>
            <a:pPr algn="ctr">
              <a:buFont typeface="Wingdings" panose="05000000000000000000" pitchFamily="2" charset="2"/>
              <a:buNone/>
            </a:pPr>
            <a:endParaRPr lang="en-US" altLang="en-US" sz="2800" b="1" dirty="0" smtClean="0"/>
          </a:p>
        </p:txBody>
      </p:sp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4389120" y="2299063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44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287383" y="141514"/>
            <a:ext cx="82296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en-US" sz="2400" b="1" dirty="0" smtClean="0">
                <a:solidFill>
                  <a:srgbClr val="FF0000"/>
                </a:solidFill>
              </a:rPr>
              <a:t>SCOPE OF PRESENTATION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914400"/>
            <a:ext cx="82296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altLang="en-US" sz="2600" dirty="0" smtClean="0"/>
              <a:t>Introduction</a:t>
            </a:r>
          </a:p>
          <a:p>
            <a:pPr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altLang="en-US" sz="2600" dirty="0" smtClean="0"/>
              <a:t>Income Tax Exemption </a:t>
            </a:r>
            <a:r>
              <a:rPr lang="en-US" altLang="en-US" sz="2600" dirty="0"/>
              <a:t>P</a:t>
            </a:r>
            <a:r>
              <a:rPr lang="en-US" altLang="en-US" sz="2600" dirty="0" smtClean="0"/>
              <a:t>rocess </a:t>
            </a:r>
          </a:p>
          <a:p>
            <a:pPr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GB" altLang="en-US" sz="2600" dirty="0" smtClean="0"/>
              <a:t>Checklist for Exemption</a:t>
            </a:r>
          </a:p>
          <a:p>
            <a:pPr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altLang="en-US" sz="2600" dirty="0" smtClean="0"/>
              <a:t>How the Exemption process is conducted</a:t>
            </a:r>
            <a:r>
              <a:rPr lang="en-US" altLang="en-US" sz="2400" dirty="0" smtClean="0"/>
              <a:t>.</a:t>
            </a:r>
            <a:endParaRPr lang="en-GB" altLang="en-US" sz="2400" dirty="0" smtClean="0"/>
          </a:p>
          <a:p>
            <a:pPr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altLang="en-US" sz="2600" dirty="0" smtClean="0"/>
              <a:t>Tax Incentives for Persons living with disability</a:t>
            </a:r>
          </a:p>
          <a:p>
            <a:pPr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altLang="en-US" sz="2600" dirty="0" smtClean="0"/>
              <a:t>How to calculate pay as you earn (PAYE) Self-Assessment Return</a:t>
            </a:r>
          </a:p>
          <a:p>
            <a:pPr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altLang="en-US" sz="2600" dirty="0" smtClean="0"/>
              <a:t>Tax Compliance Certificate</a:t>
            </a:r>
          </a:p>
          <a:p>
            <a:pPr algn="just">
              <a:buFont typeface="Wingdings" panose="05000000000000000000" pitchFamily="2" charset="2"/>
              <a:buNone/>
            </a:pPr>
            <a:endParaRPr lang="en-US" altLang="en-US" b="1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3200" b="1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en-US" sz="3200" b="1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en-US" sz="3200" b="1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8577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914400" y="304800"/>
            <a:ext cx="8229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GB" altLang="en-US" sz="28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/>
            </a:r>
            <a:br>
              <a:rPr lang="en-GB" altLang="en-US" sz="28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</a:br>
            <a:r>
              <a:rPr lang="en-GB" altLang="en-US" sz="28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INTRODUCTION</a:t>
            </a:r>
            <a:r>
              <a:rPr lang="en-GB" altLang="en-US" sz="2800" b="1" dirty="0" smtClean="0">
                <a:solidFill>
                  <a:schemeClr val="tx1"/>
                </a:solidFill>
              </a:rPr>
              <a:t/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458200" cy="4983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Exemption from Income Tax for Persons Living with Disabilities was introduced by the Government through the enactment of The Persons Living with Disabilities ACT No. 14 of 2003.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The exemption from Income Tax (Sec 35 (1) and (2) of the Persons Living with Disabilities ACT) was operationalized through Legal Notice No 36 of 2010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The National Council for Persons Living with Disabilities (NCPWD) has the statutory mandate for the implementation of the 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A </a:t>
            </a:r>
            <a:r>
              <a:rPr lang="en-US" sz="2400" dirty="0"/>
              <a:t>person with disability shall not be eligible to apply for tax exemption unless he or she is registered with the Council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KRA is responsible for issuance of Certificate of Exemption from Income Tax only after the application has been processed by the NCPWD</a:t>
            </a:r>
          </a:p>
          <a:p>
            <a:pPr marL="0" indent="0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449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914400" y="304800"/>
            <a:ext cx="8229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GB" altLang="en-US" sz="28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/>
            </a:r>
            <a:br>
              <a:rPr lang="en-GB" altLang="en-US" sz="28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</a:br>
            <a:r>
              <a:rPr lang="en-GB" altLang="en-US" sz="28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Tax Exemption Process</a:t>
            </a:r>
            <a:r>
              <a:rPr lang="en-GB" altLang="en-US" sz="2800" b="1" dirty="0" smtClean="0">
                <a:solidFill>
                  <a:schemeClr val="tx1"/>
                </a:solidFill>
              </a:rPr>
              <a:t/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458200" cy="4983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 smtClean="0"/>
              <a:t>A person living with disabilities may apply for exemption through the Council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The Council shall after vetting an application for tax exemption, give a recommendation in Form 2 set out in the Schedule to the </a:t>
            </a:r>
            <a:r>
              <a:rPr lang="en-US" sz="2400" dirty="0" smtClean="0"/>
              <a:t>Commissioner and process the application in the KRA System (</a:t>
            </a:r>
            <a:r>
              <a:rPr lang="en-US" sz="2400" dirty="0" err="1" smtClean="0"/>
              <a:t>iTax</a:t>
            </a:r>
            <a:r>
              <a:rPr lang="en-US" sz="2400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The Commissioner shall review the application and process the Certificate of Exemption which is issued to the Taxpayer electronically through their registered email.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3175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altLang="en-US" sz="24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Checklist for Income Tax Exemption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762000"/>
            <a:ext cx="8229600" cy="5364163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GB" altLang="en-US" sz="1800" dirty="0" smtClean="0"/>
              <a:t>Registration with the National Council of persons with disabilities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altLang="en-US" sz="1800" dirty="0" smtClean="0"/>
              <a:t>Download and fill duplicate application form (1) from the national council of persons with disability website.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dirty="0"/>
              <a:t>A</a:t>
            </a:r>
            <a:r>
              <a:rPr lang="en-GB" sz="1800" dirty="0" smtClean="0"/>
              <a:t> copy of pin certificate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800" dirty="0" smtClean="0"/>
              <a:t>Proof of Income (business license, finance statements, rent schedule, 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  <a:endParaRPr lang="en-GB" sz="18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dirty="0"/>
              <a:t>A</a:t>
            </a:r>
            <a:r>
              <a:rPr lang="en-GB" sz="1800" dirty="0" smtClean="0"/>
              <a:t> certified copy of current pay slip where applicable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dirty="0"/>
              <a:t>A</a:t>
            </a:r>
            <a:r>
              <a:rPr lang="en-GB" sz="1800" dirty="0" smtClean="0"/>
              <a:t> copy of the National </a:t>
            </a:r>
            <a:r>
              <a:rPr lang="en-GB" sz="1800" dirty="0"/>
              <a:t>I</a:t>
            </a:r>
            <a:r>
              <a:rPr lang="en-GB" sz="1800" dirty="0" smtClean="0"/>
              <a:t>dentification card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1800" dirty="0"/>
              <a:t>A</a:t>
            </a:r>
            <a:r>
              <a:rPr lang="en-GB" sz="1800" dirty="0" smtClean="0"/>
              <a:t> copy of a doctors medical report from the government gazetted hospitals</a:t>
            </a:r>
            <a:br>
              <a:rPr lang="en-GB" sz="1800" dirty="0" smtClean="0"/>
            </a:br>
            <a:endParaRPr lang="en-GB" sz="18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dirty="0" smtClean="0"/>
              <a:t>A letter from the employer where applicable stating the nature of disability and how it affects performance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1800" dirty="0" smtClean="0"/>
              <a:t>Tax Compliance certificate </a:t>
            </a:r>
          </a:p>
          <a:p>
            <a:pPr marL="95250" indent="0">
              <a:buFont typeface="Wingdings" panose="05000000000000000000" pitchFamily="2" charset="2"/>
              <a:buNone/>
              <a:defRPr/>
            </a:pPr>
            <a:r>
              <a:rPr lang="en-GB" altLang="en-US" sz="1800" dirty="0" smtClean="0"/>
              <a:t/>
            </a:r>
            <a:br>
              <a:rPr lang="en-GB" altLang="en-US" sz="1800" dirty="0" smtClean="0"/>
            </a:br>
            <a:r>
              <a:rPr lang="en-GB" altLang="en-US" sz="1800" dirty="0" smtClean="0"/>
              <a:t/>
            </a:r>
            <a:br>
              <a:rPr lang="en-GB" altLang="en-US" sz="1800" dirty="0" smtClean="0"/>
            </a:br>
            <a:endParaRPr lang="en-GB" altLang="en-US" sz="18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469754"/>
              </p:ext>
            </p:extLst>
          </p:nvPr>
        </p:nvGraphicFramePr>
        <p:xfrm>
          <a:off x="7341327" y="250766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41327" y="250766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681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156754" y="0"/>
            <a:ext cx="8229600" cy="944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2000" b="1" dirty="0" smtClean="0">
                <a:solidFill>
                  <a:srgbClr val="FF0000"/>
                </a:solidFill>
              </a:rPr>
              <a:t/>
            </a:r>
            <a:br>
              <a:rPr lang="en-US" altLang="en-US" sz="2000" b="1" dirty="0" smtClean="0">
                <a:solidFill>
                  <a:srgbClr val="FF0000"/>
                </a:solidFill>
              </a:rPr>
            </a:br>
            <a:r>
              <a:rPr lang="en-US" altLang="en-US" sz="2000" b="1" dirty="0" smtClean="0">
                <a:solidFill>
                  <a:srgbClr val="FF0000"/>
                </a:solidFill>
              </a:rPr>
              <a:t>How </a:t>
            </a:r>
            <a:r>
              <a:rPr lang="en-US" altLang="en-US" sz="2000" b="1" dirty="0">
                <a:solidFill>
                  <a:srgbClr val="FF0000"/>
                </a:solidFill>
              </a:rPr>
              <a:t>the Exemption process is conducted</a:t>
            </a:r>
            <a:endParaRPr lang="en-US" alt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altLang="en-US" sz="1800" dirty="0" smtClean="0"/>
              <a:t>Council shall establish a committee, whose members shall include a medical doctor, for the purposes of vetting applications for tax exemption.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altLang="en-US" sz="1800" dirty="0" smtClean="0"/>
              <a:t>The Council shall after vetting an application for tax exemption, make a recommendation in Form 2 set out in the Schedule to the Commissioner.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Where the recommendation is to grant the exemption, the Council shall, on behalf of the taxpayer, submit the online application in </a:t>
            </a:r>
            <a:r>
              <a:rPr lang="en-US" altLang="en-US" sz="1800" dirty="0" err="1" smtClean="0"/>
              <a:t>iTax</a:t>
            </a:r>
            <a:r>
              <a:rPr lang="en-US" altLang="en-US" sz="1800" dirty="0" smtClean="0"/>
              <a:t> and upload all the required documents as per the checklist shared.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In order to avoid instances of rejection, applications not fulfilling ALL the document requirements should not be made in the KRA System until such is provided.</a:t>
            </a:r>
            <a:endParaRPr lang="en-GB" altLang="en-US" sz="18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altLang="en-US" sz="1800" dirty="0"/>
              <a:t>The Income Tax Exemptions unit at Head Office shall process the applications in the KRA System (</a:t>
            </a:r>
            <a:r>
              <a:rPr lang="en-US" altLang="en-US" sz="1800" dirty="0" err="1"/>
              <a:t>iTAX</a:t>
            </a:r>
            <a:r>
              <a:rPr lang="en-US" altLang="en-US" sz="1800" dirty="0"/>
              <a:t>) upon which an electronically generated Certificate of Exemption is sent to the Taxpayer’s email registered with KRA.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altLang="en-US" sz="1800" dirty="0"/>
              <a:t>Where the process is a rejection, a notice of rejection giving reasons thereof is sent to the Taxpayer through the registered email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altLang="en-US" sz="1800" dirty="0"/>
              <a:t>Tax Exemption Certificate valid for five (5) years.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sz="1800" dirty="0" smtClean="0"/>
          </a:p>
          <a:p>
            <a:endParaRPr lang="en-GB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96022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04948" y="0"/>
            <a:ext cx="8229600" cy="944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/>
            </a:r>
            <a:br>
              <a:rPr lang="en-US" altLang="en-US" sz="2800" b="1" dirty="0" smtClean="0">
                <a:solidFill>
                  <a:srgbClr val="FF0000"/>
                </a:solidFill>
              </a:rPr>
            </a:br>
            <a:r>
              <a:rPr lang="en-GB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TYPES OF INCOME CHARGEABLE TO TAX</a:t>
            </a:r>
            <a:endParaRPr lang="en-US" alt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137160" y="1190898"/>
            <a:ext cx="8229600" cy="48307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914400">
              <a:lnSpc>
                <a:spcPct val="100000"/>
              </a:lnSpc>
              <a:buClr>
                <a:schemeClr val="bg2"/>
              </a:buClr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Section 3 of the Income </a:t>
            </a:r>
            <a:r>
              <a:rPr lang="en-US" sz="2400" dirty="0"/>
              <a:t>T</a:t>
            </a:r>
            <a:r>
              <a:rPr lang="en-US" sz="2400" dirty="0" smtClean="0"/>
              <a:t>ax act outlines the following sources of income as taxable</a:t>
            </a:r>
          </a:p>
          <a:p>
            <a:pPr defTabSz="914400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Business Income from any trade or profession </a:t>
            </a:r>
          </a:p>
          <a:p>
            <a:pPr defTabSz="914400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Income from employment or from services rendered</a:t>
            </a:r>
          </a:p>
          <a:p>
            <a:pPr defTabSz="914400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Rent Income</a:t>
            </a:r>
          </a:p>
          <a:p>
            <a:pPr defTabSz="914400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Pensions Income</a:t>
            </a:r>
          </a:p>
          <a:p>
            <a:pPr defTabSz="914400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 Investment Income - dividends and interest among others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>
                <a:latin typeface="Rockwell" panose="02060603020205020403" pitchFamily="18" charset="0"/>
              </a:rPr>
              <a:t>		</a:t>
            </a:r>
            <a:r>
              <a:rPr lang="en-US" sz="2400" b="1" i="1" dirty="0" smtClean="0">
                <a:latin typeface="Rockwell" panose="02060603020205020403" pitchFamily="18" charset="0"/>
              </a:rPr>
              <a:t>	</a:t>
            </a:r>
            <a:r>
              <a:rPr lang="en-US" sz="2400" b="1" i="1" dirty="0" smtClean="0"/>
              <a:t>			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3600" b="1" i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600" b="1" i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600" b="1" i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600" b="1" i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600" b="1" i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600" b="1" i="1" dirty="0" smtClean="0"/>
          </a:p>
          <a:p>
            <a:pPr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8755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127000"/>
            <a:ext cx="8229600" cy="55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alt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TAX RELIEF</a:t>
            </a:r>
            <a:endParaRPr lang="en-GB" altLang="en-US" sz="2400" dirty="0" smtClean="0">
              <a:cs typeface="Arial" panose="020B0604020202020204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279400" y="685801"/>
            <a:ext cx="8407400" cy="42544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en-US" sz="1800" dirty="0" smtClean="0">
                <a:cs typeface="Arial" panose="020B0604020202020204" pitchFamily="34" charset="0"/>
              </a:rPr>
              <a:t>Sec 29 of the Income Tax ACT, CAP 470 provides that a resident </a:t>
            </a:r>
            <a:r>
              <a:rPr lang="en-US" altLang="en-US" sz="1800" dirty="0">
                <a:cs typeface="Arial" panose="020B0604020202020204" pitchFamily="34" charset="0"/>
              </a:rPr>
              <a:t>individual who for a year of income </a:t>
            </a:r>
            <a:r>
              <a:rPr lang="en-US" altLang="en-US" sz="1800" b="1" u="sng" dirty="0">
                <a:cs typeface="Arial" panose="020B0604020202020204" pitchFamily="34" charset="0"/>
              </a:rPr>
              <a:t>is in receipt of taxable income </a:t>
            </a:r>
            <a:r>
              <a:rPr lang="en-US" altLang="en-US" sz="1800" dirty="0">
                <a:cs typeface="Arial" panose="020B0604020202020204" pitchFamily="34" charset="0"/>
              </a:rPr>
              <a:t>and has furnished a return of income in respect of that year of income, shall, in respect of that year of income, </a:t>
            </a:r>
            <a:r>
              <a:rPr lang="en-US" altLang="en-US" sz="1800" b="1" u="sng" dirty="0">
                <a:cs typeface="Arial" panose="020B0604020202020204" pitchFamily="34" charset="0"/>
              </a:rPr>
              <a:t>be entitled to a personal relief </a:t>
            </a:r>
            <a:r>
              <a:rPr lang="en-US" altLang="en-US" sz="1800" dirty="0">
                <a:cs typeface="Arial" panose="020B0604020202020204" pitchFamily="34" charset="0"/>
              </a:rPr>
              <a:t>which shall be set off against tax payable by him for that year of income at the rate and subject to the limitation </a:t>
            </a:r>
            <a:r>
              <a:rPr lang="en-US" altLang="en-US" sz="1800" dirty="0" smtClean="0">
                <a:cs typeface="Arial" panose="020B0604020202020204" pitchFamily="34" charset="0"/>
              </a:rPr>
              <a:t>specified.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altLang="en-US" sz="18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3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169817" y="127000"/>
            <a:ext cx="8345533" cy="8136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altLang="en-US" sz="2400" b="1" dirty="0" smtClean="0">
                <a:solidFill>
                  <a:srgbClr val="FF0000"/>
                </a:solidFill>
              </a:rPr>
              <a:t>Types of Reliefs and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Applicable R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ates</a:t>
            </a:r>
            <a:endParaRPr lang="en-GB" altLang="en-US" sz="240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066800"/>
            <a:ext cx="8229600" cy="5059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1900" dirty="0" smtClean="0"/>
              <a:t>Personal </a:t>
            </a:r>
            <a:r>
              <a:rPr lang="en-US" altLang="en-US" sz="1900" dirty="0" smtClean="0"/>
              <a:t>relief for Resident Individuals :– </a:t>
            </a:r>
            <a:r>
              <a:rPr lang="en-US" altLang="en-US" sz="1900" b="1" dirty="0" smtClean="0"/>
              <a:t>Sh. 28,800 </a:t>
            </a:r>
            <a:r>
              <a:rPr lang="en-US" altLang="en-US" sz="1900" dirty="0" smtClean="0"/>
              <a:t>per annum.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1900" dirty="0" smtClean="0"/>
              <a:t>Relief on premiums paid for Life, </a:t>
            </a:r>
            <a:r>
              <a:rPr lang="en-US" altLang="en-US" sz="1900" dirty="0" smtClean="0"/>
              <a:t>Education </a:t>
            </a:r>
            <a:r>
              <a:rPr lang="en-US" altLang="en-US" sz="1900" dirty="0" smtClean="0"/>
              <a:t>policy for Resident Individuals:- 15% of premiums paid subject to a maximum of </a:t>
            </a:r>
            <a:r>
              <a:rPr lang="en-US" altLang="en-US" sz="1900" b="1" dirty="0" err="1" smtClean="0"/>
              <a:t>Shs</a:t>
            </a:r>
            <a:r>
              <a:rPr lang="en-US" altLang="en-US" sz="1900" b="1" dirty="0" smtClean="0"/>
              <a:t>. 60,000/= </a:t>
            </a:r>
            <a:r>
              <a:rPr lang="en-US" altLang="en-US" sz="1900" dirty="0" smtClean="0"/>
              <a:t>per annum </a:t>
            </a:r>
            <a:r>
              <a:rPr lang="en-US" altLang="en-US" sz="19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1800" dirty="0"/>
              <a:t>Relief/deduction of interest paid on Mortgage for owner-occupied properties, subject to a maximum of </a:t>
            </a:r>
            <a:r>
              <a:rPr lang="en-US" altLang="en-US" sz="1800" b="1" dirty="0" err="1"/>
              <a:t>Kshs</a:t>
            </a:r>
            <a:r>
              <a:rPr lang="en-US" altLang="en-US" sz="1800" b="1" dirty="0"/>
              <a:t>. 150,000/</a:t>
            </a:r>
            <a:r>
              <a:rPr lang="en-US" altLang="en-US" sz="1800" dirty="0"/>
              <a:t>- per year.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1800" dirty="0"/>
              <a:t>Contribution to registered defined benefit fund or defined contribution fund is tax-deductible – maximum   </a:t>
            </a:r>
            <a:r>
              <a:rPr lang="en-US" altLang="en-US" sz="1800" b="1" dirty="0" err="1"/>
              <a:t>Kshs</a:t>
            </a:r>
            <a:r>
              <a:rPr lang="en-US" altLang="en-US" sz="1800" b="1" dirty="0"/>
              <a:t>. 20,000/=  </a:t>
            </a:r>
            <a:r>
              <a:rPr lang="en-US" altLang="en-US" sz="1800" dirty="0"/>
              <a:t>per </a:t>
            </a:r>
            <a:r>
              <a:rPr lang="en-US" altLang="en-US" sz="1800" dirty="0" smtClean="0"/>
              <a:t>month</a:t>
            </a:r>
            <a:endParaRPr lang="en-US" altLang="en-US" sz="19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1900" dirty="0" smtClean="0"/>
              <a:t>Life or education policies – whose term commences on or after </a:t>
            </a:r>
            <a:r>
              <a:rPr lang="en-US" altLang="en-US" sz="1900" b="1" dirty="0" smtClean="0"/>
              <a:t>1</a:t>
            </a:r>
            <a:r>
              <a:rPr lang="en-US" altLang="en-US" sz="1900" b="1" baseline="30000" dirty="0" smtClean="0"/>
              <a:t>st</a:t>
            </a:r>
            <a:r>
              <a:rPr lang="en-US" altLang="en-US" sz="1900" b="1" dirty="0" smtClean="0"/>
              <a:t> January, 2003.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1900" dirty="0" smtClean="0"/>
              <a:t>Health Insurance policy </a:t>
            </a:r>
            <a:r>
              <a:rPr lang="en-US" altLang="en-US" sz="1900" dirty="0" smtClean="0"/>
              <a:t>whose term commences on or </a:t>
            </a:r>
            <a:r>
              <a:rPr lang="en-US" altLang="en-US" sz="1900" dirty="0" smtClean="0"/>
              <a:t>after </a:t>
            </a:r>
            <a:r>
              <a:rPr lang="en-US" altLang="en-US" sz="1900" b="1" dirty="0" smtClean="0"/>
              <a:t>1</a:t>
            </a:r>
            <a:r>
              <a:rPr lang="en-US" altLang="en-US" sz="1900" b="1" baseline="30000" dirty="0" smtClean="0"/>
              <a:t>st</a:t>
            </a:r>
            <a:r>
              <a:rPr lang="en-US" altLang="en-US" sz="1900" b="1" dirty="0" smtClean="0"/>
              <a:t> </a:t>
            </a:r>
            <a:r>
              <a:rPr lang="en-US" altLang="en-US" sz="1900" b="1" dirty="0" smtClean="0"/>
              <a:t>January, 2007</a:t>
            </a:r>
            <a:r>
              <a:rPr lang="en-US" altLang="en-US" sz="19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altLang="en-US" sz="1900" dirty="0" smtClean="0"/>
              <a:t>For persons living with disability who have been registered with NCPWD and have been granted Certificate of Exemption by KRA, the first  </a:t>
            </a:r>
            <a:r>
              <a:rPr lang="en-GB" altLang="en-US" sz="1900" dirty="0" err="1" smtClean="0"/>
              <a:t>Ksh</a:t>
            </a:r>
            <a:r>
              <a:rPr lang="en-GB" altLang="en-US" sz="1900" dirty="0" smtClean="0"/>
              <a:t> </a:t>
            </a:r>
            <a:r>
              <a:rPr lang="en-GB" altLang="en-US" sz="1900" b="1" dirty="0"/>
              <a:t>150,000</a:t>
            </a:r>
            <a:r>
              <a:rPr lang="en-GB" altLang="en-US" sz="1900" dirty="0"/>
              <a:t> per month </a:t>
            </a:r>
            <a:r>
              <a:rPr lang="en-GB" altLang="en-US" sz="1900" dirty="0" smtClean="0"/>
              <a:t>or </a:t>
            </a:r>
            <a:r>
              <a:rPr lang="en-GB" altLang="en-US" sz="1900" dirty="0" err="1" smtClean="0"/>
              <a:t>Ksh</a:t>
            </a:r>
            <a:r>
              <a:rPr lang="en-GB" altLang="en-US" sz="1900" dirty="0" smtClean="0"/>
              <a:t> </a:t>
            </a:r>
            <a:r>
              <a:rPr lang="en-GB" altLang="en-US" sz="1900" b="1" dirty="0"/>
              <a:t>1,800,000</a:t>
            </a:r>
            <a:r>
              <a:rPr lang="en-GB" altLang="en-US" sz="1900" dirty="0"/>
              <a:t> per annum is tax exempt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sz="1900" b="1" dirty="0" smtClean="0"/>
          </a:p>
          <a:p>
            <a:pPr>
              <a:buFont typeface="Wingdings" panose="05000000000000000000" pitchFamily="2" charset="2"/>
              <a:buNone/>
            </a:pPr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528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</TotalTime>
  <Words>1023</Words>
  <Application>Microsoft Office PowerPoint</Application>
  <PresentationFormat>On-screen Show (4:3)</PresentationFormat>
  <Paragraphs>103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Arial Black</vt:lpstr>
      <vt:lpstr>Calibri</vt:lpstr>
      <vt:lpstr>Georgia</vt:lpstr>
      <vt:lpstr>Rockwell</vt:lpstr>
      <vt:lpstr>Symbol</vt:lpstr>
      <vt:lpstr>Times New Roman</vt:lpstr>
      <vt:lpstr>Wingdings</vt:lpstr>
      <vt:lpstr>Office Theme</vt:lpstr>
      <vt:lpstr>1_Office Theme</vt:lpstr>
      <vt:lpstr>2_Office Theme</vt:lpstr>
      <vt:lpstr>Document</vt:lpstr>
      <vt:lpstr>PowerPoint Presentation</vt:lpstr>
      <vt:lpstr>SCOPE OF PRESENTATION</vt:lpstr>
      <vt:lpstr> INTRODUCTION </vt:lpstr>
      <vt:lpstr> Tax Exemption Process </vt:lpstr>
      <vt:lpstr>Checklist for Income Tax Exemption</vt:lpstr>
      <vt:lpstr> How the Exemption process is conducted</vt:lpstr>
      <vt:lpstr>  TYPES OF INCOME CHARGEABLE TO TAX</vt:lpstr>
      <vt:lpstr>TAX RELIEF</vt:lpstr>
      <vt:lpstr>Types of Reliefs and Applicable Rates</vt:lpstr>
      <vt:lpstr>COMPUTATION OF INCOME TAX </vt:lpstr>
      <vt:lpstr>SELF – ASSESSMENT RETURN</vt:lpstr>
      <vt:lpstr>INDIVIDUAL (EMPLOYEES AND SOLE PROPRIETORSHIPS) </vt:lpstr>
      <vt:lpstr> Requirements for Tax Compliance Certificate </vt:lpstr>
      <vt:lpstr>REQUIREMENTS FOR TAX COMPLIANCE CERTIFICATE CONT’D………</vt:lpstr>
      <vt:lpstr> 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EUNICE NJERI GACHUGU</dc:creator>
  <cp:lastModifiedBy>JULIUS THUKU KARIUKI</cp:lastModifiedBy>
  <cp:revision>96</cp:revision>
  <dcterms:created xsi:type="dcterms:W3CDTF">2017-06-14T07:45:11Z</dcterms:created>
  <dcterms:modified xsi:type="dcterms:W3CDTF">2021-11-17T06:07:56Z</dcterms:modified>
</cp:coreProperties>
</file>